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645152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905744" y="4474741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663440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905744" y="4485132"/>
            <a:ext cx="7406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120900"/>
            <a:ext cx="3479802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58" y="2120900"/>
            <a:ext cx="3479802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958275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6958" y="2057400"/>
            <a:ext cx="3479802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6958" y="2958274"/>
            <a:ext cx="3479802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2" y="0"/>
            <a:ext cx="3490722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6384"/>
            <a:ext cx="2638175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238" y="812800"/>
            <a:ext cx="4446258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599" y="3043051"/>
            <a:ext cx="2638175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82598" y="6446521"/>
            <a:ext cx="2638176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94238" y="6446521"/>
            <a:ext cx="4000514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9141619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4799362"/>
            <a:ext cx="7585234" cy="743682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715000"/>
            <a:ext cx="7584948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2959" y="6446839"/>
            <a:ext cx="5113697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108202"/>
            <a:ext cx="75438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63819" y="6446839"/>
            <a:ext cx="1938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59" y="6446839"/>
            <a:ext cx="5113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5186" y="6446839"/>
            <a:ext cx="58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895149" y="1897380"/>
            <a:ext cx="74752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25" i="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11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42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12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100000"/>
        </a:lnSpc>
        <a:spcBef>
          <a:spcPts val="150"/>
        </a:spcBef>
        <a:spcAft>
          <a:spcPts val="300"/>
        </a:spcAft>
        <a:buClrTx/>
        <a:buFont typeface="Calibri" pitchFamily="34" charset="0"/>
        <a:buChar char="◦"/>
        <a:defRPr sz="9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tevenmlash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57251"/>
            <a:ext cx="9144001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7316" y="1336574"/>
            <a:ext cx="4689988" cy="1391646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Strategic Healthcare Advisory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294" y="4627003"/>
            <a:ext cx="4702010" cy="76612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Steven Lash</a:t>
            </a:r>
          </a:p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Managing Director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57251"/>
            <a:ext cx="3476486" cy="51434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0816" y="4231444"/>
            <a:ext cx="4227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FDF95B3-963C-4D7C-8940-2B820EFFD3C0}"/>
              </a:ext>
            </a:extLst>
          </p:cNvPr>
          <p:cNvSpPr txBox="1"/>
          <p:nvPr/>
        </p:nvSpPr>
        <p:spPr>
          <a:xfrm>
            <a:off x="4481004" y="3174322"/>
            <a:ext cx="36553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/>
              <a:t>Sustainable Healthcare Solutions</a:t>
            </a: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85725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426464"/>
            <a:ext cx="7543800" cy="2919126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3600" b="1" i="1" dirty="0">
                <a:solidFill>
                  <a:srgbClr val="FFFFFF"/>
                </a:solidFill>
              </a:rPr>
              <a:t>Providing solutions for Health systems, Hospitals and Medical groups that are sustainable, cost effective and proven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572000"/>
            <a:ext cx="9141714" cy="14287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776180"/>
            <a:ext cx="7543800" cy="85725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solidFill>
                  <a:srgbClr val="00B050"/>
                </a:solidFill>
              </a:rPr>
              <a:t>Deliverables are guaranteed!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0E65-5CC6-4FB6-906C-5570A4F0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7" y="286604"/>
            <a:ext cx="7896243" cy="1195967"/>
          </a:xfrm>
        </p:spPr>
        <p:txBody>
          <a:bodyPr>
            <a:normAutofit/>
          </a:bodyPr>
          <a:lstStyle/>
          <a:p>
            <a:r>
              <a:rPr lang="en-US" sz="4800" dirty="0"/>
              <a:t>Making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DFD71-73E2-4BE3-88CE-AEAB1F339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2303511"/>
            <a:ext cx="8433785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Seasoned Healthcare Professionals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Augments staff for specific needed projects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No scope creep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Cost effective method in lieu of adding staff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We ensure that we deliver results that are delineated in the Scope of Work (SOW)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0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A58-665F-4652-8BBB-9A8A1D8C4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0" y="286605"/>
            <a:ext cx="7643673" cy="956270"/>
          </a:xfrm>
        </p:spPr>
        <p:txBody>
          <a:bodyPr/>
          <a:lstStyle/>
          <a:p>
            <a:r>
              <a:rPr lang="en-US" sz="4800" dirty="0"/>
              <a:t>Our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7B820-FB46-49CA-BAA2-338E8699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2108202"/>
            <a:ext cx="7643673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800" dirty="0"/>
              <a:t>Results, Results, Results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Large Consulting company expertise at a fraction of the cost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Proven professionals eliminates learning curve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Familiar with most leading EMRs &amp; RCM Systems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5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4D73-6243-44C4-A4D5-BEB68437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416" y="286604"/>
            <a:ext cx="7816344" cy="1450757"/>
          </a:xfrm>
        </p:spPr>
        <p:txBody>
          <a:bodyPr/>
          <a:lstStyle/>
          <a:p>
            <a:r>
              <a:rPr lang="en-US" sz="4800" dirty="0"/>
              <a:t>Services - Interim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EE94-3293-4E85-B2AB-44B8A42E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6" y="2339022"/>
            <a:ext cx="7612157" cy="3760891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CFO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COO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VP Finance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VP Revenue Cycle Management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200" dirty="0"/>
              <a:t>Medical Group Administrator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2A99-98F6-42C9-8D0C-612382DB8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272" y="286604"/>
            <a:ext cx="7878488" cy="1450757"/>
          </a:xfrm>
        </p:spPr>
        <p:txBody>
          <a:bodyPr/>
          <a:lstStyle/>
          <a:p>
            <a:r>
              <a:rPr lang="en-US" sz="4800" dirty="0"/>
              <a:t>Services – Revenue Cycle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02EB-2D87-44CE-A4EA-24629711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2108202"/>
            <a:ext cx="7967265" cy="376089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Upfront assessment -problem/issue identification with recommendations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Implement front end; middle &amp; backend  that improve workflow &amp; cashflow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Cash acceleration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Develop &amp; Implement KPIs- weekly and monthly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800" dirty="0"/>
              <a:t>Review RCM software &amp; reporting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74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9AFE-6680-4836-B73C-66A3BBE4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841" y="254650"/>
            <a:ext cx="8273988" cy="1450757"/>
          </a:xfrm>
        </p:spPr>
        <p:txBody>
          <a:bodyPr>
            <a:normAutofit/>
          </a:bodyPr>
          <a:lstStyle/>
          <a:p>
            <a:r>
              <a:rPr lang="en-US" sz="4800" dirty="0"/>
              <a:t>Services – Operations –Hospital &amp; Medical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75AE7-FDAC-42D7-9875-EF60C2443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2117080"/>
            <a:ext cx="8558074" cy="3760891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Upfront assessment – problems/issues identification with recommendations which drives the scope of work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Implement KPIs, financial and operating processes (best practices), staffing &amp; productivity systems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Analyze Physician scheduling, charging, compensation &amp; its effect on operations with recommendations for improvements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Review utilization of IT systems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Develop plan for Centralized Business Office &amp; implement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600" dirty="0"/>
              <a:t>Revision of Physician compensation arrangement including establishing productivity standards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87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A258-07B6-49E3-A7CC-4F56ECFDA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30" y="263528"/>
            <a:ext cx="7965933" cy="1450757"/>
          </a:xfrm>
        </p:spPr>
        <p:txBody>
          <a:bodyPr/>
          <a:lstStyle/>
          <a:p>
            <a:r>
              <a:rPr lang="en-US" sz="4800" dirty="0"/>
              <a:t>Services – Other Strategic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EE818-514C-4451-B178-68AD2F24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17" y="2108202"/>
            <a:ext cx="8291743" cy="3760891"/>
          </a:xfrm>
        </p:spPr>
        <p:txBody>
          <a:bodyPr>
            <a:normAutofit fontScale="92500"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dirty="0"/>
              <a:t>Mergers &amp; Acquisitions</a:t>
            </a:r>
          </a:p>
          <a:p>
            <a:pPr marL="74295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Valuation of Target company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Synergy analysis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Project management for implementing synergies approved by client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/>
              <a:t>Delivering realization report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000" dirty="0"/>
              <a:t>Information Technology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Prepare &amp; analyze RFI/RFP responses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Support in negotiating Vendor contract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/>
              <a:t>Project manage of system implementation/system upgrades</a:t>
            </a:r>
          </a:p>
          <a:p>
            <a:endParaRPr lang="en-US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76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BB9B-FAB0-4F8E-9569-785AC6CC3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699603" cy="1450757"/>
          </a:xfrm>
        </p:spPr>
        <p:txBody>
          <a:bodyPr/>
          <a:lstStyle/>
          <a:p>
            <a:pPr algn="ctr"/>
            <a:r>
              <a:rPr lang="en-US" sz="4800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0A143-B191-40D9-B5ED-5F90E1EBD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Steven Lash</a:t>
            </a:r>
          </a:p>
          <a:p>
            <a:pPr algn="ctr"/>
            <a:r>
              <a:rPr lang="en-US" sz="3600" b="1" dirty="0">
                <a:hlinkClick r:id="rId2"/>
              </a:rPr>
              <a:t>stevenmlash@gmail.com</a:t>
            </a:r>
            <a:endParaRPr lang="en-US" sz="3600" b="1" dirty="0"/>
          </a:p>
          <a:p>
            <a:pPr algn="ctr"/>
            <a:r>
              <a:rPr lang="en-US" sz="3600" b="1" dirty="0"/>
              <a:t>+1 619-992-8200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43998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{B6F9EC29-3280-4EE1-9E5F-F80B7F817E2B}tf56160789</Template>
  <TotalTime>0</TotalTime>
  <Words>294</Words>
  <Application>Microsoft Office PowerPoint</Application>
  <PresentationFormat>On-screen Show (4:3)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Bookman Old Style</vt:lpstr>
      <vt:lpstr>Calibri</vt:lpstr>
      <vt:lpstr>Courier New</vt:lpstr>
      <vt:lpstr>Franklin Gothic Book</vt:lpstr>
      <vt:lpstr>Wingdings</vt:lpstr>
      <vt:lpstr>1_RetrospectVTI</vt:lpstr>
      <vt:lpstr>Strategic Healthcare Advisory Services</vt:lpstr>
      <vt:lpstr>Providing solutions for Health systems, Hospitals and Medical groups that are sustainable, cost effective and proven</vt:lpstr>
      <vt:lpstr>Making a Difference</vt:lpstr>
      <vt:lpstr>Our Difference</vt:lpstr>
      <vt:lpstr>Services - Interim Staffing</vt:lpstr>
      <vt:lpstr>Services – Revenue Cycle Management</vt:lpstr>
      <vt:lpstr>Services – Operations –Hospital &amp; Medical Group</vt:lpstr>
      <vt:lpstr>Services – Other Strategic Services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2020-03-24T15:17:17Z</dcterms:created>
  <dcterms:modified xsi:type="dcterms:W3CDTF">2020-03-24T16:05:50Z</dcterms:modified>
</cp:coreProperties>
</file>